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94" r:id="rId2"/>
    <p:sldId id="336" r:id="rId3"/>
    <p:sldId id="361" r:id="rId4"/>
    <p:sldId id="364" r:id="rId5"/>
    <p:sldId id="365" r:id="rId6"/>
    <p:sldId id="369" r:id="rId7"/>
    <p:sldId id="366" r:id="rId8"/>
    <p:sldId id="367" r:id="rId9"/>
    <p:sldId id="368" r:id="rId10"/>
  </p:sldIdLst>
  <p:sldSz cx="15119350" cy="84963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BA"/>
    <a:srgbClr val="CC0000"/>
    <a:srgbClr val="FF3300"/>
    <a:srgbClr val="0F4C81"/>
    <a:srgbClr val="66CC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 autoAdjust="0"/>
  </p:normalViewPr>
  <p:slideViewPr>
    <p:cSldViewPr snapToGrid="0" showGuides="1">
      <p:cViewPr>
        <p:scale>
          <a:sx n="100" d="100"/>
          <a:sy n="100" d="100"/>
        </p:scale>
        <p:origin x="-84" y="-7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717DA-4F9D-49C4-B957-6C6584EFEEB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9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CCB03-8ABB-4B3D-B5E1-4B0A5053B3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309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19" y="1390483"/>
            <a:ext cx="11339513" cy="2957971"/>
          </a:xfrm>
        </p:spPr>
        <p:txBody>
          <a:bodyPr anchor="b"/>
          <a:lstStyle>
            <a:lvl1pPr algn="ctr">
              <a:defRPr sz="7433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4462525"/>
            <a:ext cx="11339513" cy="2051305"/>
          </a:xfrm>
        </p:spPr>
        <p:txBody>
          <a:bodyPr/>
          <a:lstStyle>
            <a:lvl1pPr marL="0" indent="0" algn="ctr">
              <a:buNone/>
              <a:defRPr sz="2973"/>
            </a:lvl1pPr>
            <a:lvl2pPr marL="566425" indent="0" algn="ctr">
              <a:buNone/>
              <a:defRPr sz="2478"/>
            </a:lvl2pPr>
            <a:lvl3pPr marL="1132850" indent="0" algn="ctr">
              <a:buNone/>
              <a:defRPr sz="2230"/>
            </a:lvl3pPr>
            <a:lvl4pPr marL="1699275" indent="0" algn="ctr">
              <a:buNone/>
              <a:defRPr sz="1982"/>
            </a:lvl4pPr>
            <a:lvl5pPr marL="2265700" indent="0" algn="ctr">
              <a:buNone/>
              <a:defRPr sz="1982"/>
            </a:lvl5pPr>
            <a:lvl6pPr marL="2832125" indent="0" algn="ctr">
              <a:buNone/>
              <a:defRPr sz="1982"/>
            </a:lvl6pPr>
            <a:lvl7pPr marL="3398550" indent="0" algn="ctr">
              <a:buNone/>
              <a:defRPr sz="1982"/>
            </a:lvl7pPr>
            <a:lvl8pPr marL="3964976" indent="0" algn="ctr">
              <a:buNone/>
              <a:defRPr sz="1982"/>
            </a:lvl8pPr>
            <a:lvl9pPr marL="4531401" indent="0" algn="ctr">
              <a:buNone/>
              <a:defRPr sz="1982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FBB2-DD6B-465E-B973-2C9446ED73B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F7C-2A1A-4CFC-BE59-3EC3A454D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239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FBB2-DD6B-465E-B973-2C9446ED73B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F7C-2A1A-4CFC-BE59-3EC3A454D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7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1" y="2118176"/>
            <a:ext cx="13040439" cy="3534224"/>
          </a:xfrm>
        </p:spPr>
        <p:txBody>
          <a:bodyPr anchor="b"/>
          <a:lstStyle>
            <a:lvl1pPr>
              <a:defRPr sz="7433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1" y="5685835"/>
            <a:ext cx="13040439" cy="1858565"/>
          </a:xfrm>
        </p:spPr>
        <p:txBody>
          <a:bodyPr/>
          <a:lstStyle>
            <a:lvl1pPr marL="0" indent="0">
              <a:buNone/>
              <a:defRPr sz="2973">
                <a:solidFill>
                  <a:schemeClr val="tx1">
                    <a:tint val="75000"/>
                  </a:schemeClr>
                </a:solidFill>
              </a:defRPr>
            </a:lvl1pPr>
            <a:lvl2pPr marL="566425" indent="0">
              <a:buNone/>
              <a:defRPr sz="2478">
                <a:solidFill>
                  <a:schemeClr val="tx1">
                    <a:tint val="75000"/>
                  </a:schemeClr>
                </a:solidFill>
              </a:defRPr>
            </a:lvl2pPr>
            <a:lvl3pPr marL="1132850" indent="0">
              <a:buNone/>
              <a:defRPr sz="2230">
                <a:solidFill>
                  <a:schemeClr val="tx1">
                    <a:tint val="75000"/>
                  </a:schemeClr>
                </a:solidFill>
              </a:defRPr>
            </a:lvl3pPr>
            <a:lvl4pPr marL="1699275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4pPr>
            <a:lvl5pPr marL="2265700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5pPr>
            <a:lvl6pPr marL="2832125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6pPr>
            <a:lvl7pPr marL="3398550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7pPr>
            <a:lvl8pPr marL="3964976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8pPr>
            <a:lvl9pPr marL="4531401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FBB2-DD6B-465E-B973-2C9446ED73B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F7C-2A1A-4CFC-BE59-3EC3A454D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414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261747"/>
            <a:ext cx="6425724" cy="53908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261747"/>
            <a:ext cx="6425724" cy="53908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FBB2-DD6B-465E-B973-2C9446ED73B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F7C-2A1A-4CFC-BE59-3EC3A454D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76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452350"/>
            <a:ext cx="13040439" cy="16422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5" y="2082774"/>
            <a:ext cx="6396193" cy="1020735"/>
          </a:xfrm>
        </p:spPr>
        <p:txBody>
          <a:bodyPr anchor="b"/>
          <a:lstStyle>
            <a:lvl1pPr marL="0" indent="0">
              <a:buNone/>
              <a:defRPr sz="2973" b="1"/>
            </a:lvl1pPr>
            <a:lvl2pPr marL="566425" indent="0">
              <a:buNone/>
              <a:defRPr sz="2478" b="1"/>
            </a:lvl2pPr>
            <a:lvl3pPr marL="1132850" indent="0">
              <a:buNone/>
              <a:defRPr sz="2230" b="1"/>
            </a:lvl3pPr>
            <a:lvl4pPr marL="1699275" indent="0">
              <a:buNone/>
              <a:defRPr sz="1982" b="1"/>
            </a:lvl4pPr>
            <a:lvl5pPr marL="2265700" indent="0">
              <a:buNone/>
              <a:defRPr sz="1982" b="1"/>
            </a:lvl5pPr>
            <a:lvl6pPr marL="2832125" indent="0">
              <a:buNone/>
              <a:defRPr sz="1982" b="1"/>
            </a:lvl6pPr>
            <a:lvl7pPr marL="3398550" indent="0">
              <a:buNone/>
              <a:defRPr sz="1982" b="1"/>
            </a:lvl7pPr>
            <a:lvl8pPr marL="3964976" indent="0">
              <a:buNone/>
              <a:defRPr sz="1982" b="1"/>
            </a:lvl8pPr>
            <a:lvl9pPr marL="4531401" indent="0">
              <a:buNone/>
              <a:defRPr sz="198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5" y="3103510"/>
            <a:ext cx="6396193" cy="45647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1" y="2082774"/>
            <a:ext cx="6427693" cy="1020735"/>
          </a:xfrm>
        </p:spPr>
        <p:txBody>
          <a:bodyPr anchor="b"/>
          <a:lstStyle>
            <a:lvl1pPr marL="0" indent="0">
              <a:buNone/>
              <a:defRPr sz="2973" b="1"/>
            </a:lvl1pPr>
            <a:lvl2pPr marL="566425" indent="0">
              <a:buNone/>
              <a:defRPr sz="2478" b="1"/>
            </a:lvl2pPr>
            <a:lvl3pPr marL="1132850" indent="0">
              <a:buNone/>
              <a:defRPr sz="2230" b="1"/>
            </a:lvl3pPr>
            <a:lvl4pPr marL="1699275" indent="0">
              <a:buNone/>
              <a:defRPr sz="1982" b="1"/>
            </a:lvl4pPr>
            <a:lvl5pPr marL="2265700" indent="0">
              <a:buNone/>
              <a:defRPr sz="1982" b="1"/>
            </a:lvl5pPr>
            <a:lvl6pPr marL="2832125" indent="0">
              <a:buNone/>
              <a:defRPr sz="1982" b="1"/>
            </a:lvl6pPr>
            <a:lvl7pPr marL="3398550" indent="0">
              <a:buNone/>
              <a:defRPr sz="1982" b="1"/>
            </a:lvl7pPr>
            <a:lvl8pPr marL="3964976" indent="0">
              <a:buNone/>
              <a:defRPr sz="1982" b="1"/>
            </a:lvl8pPr>
            <a:lvl9pPr marL="4531401" indent="0">
              <a:buNone/>
              <a:defRPr sz="198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1" y="3103510"/>
            <a:ext cx="6427693" cy="45647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FBB2-DD6B-465E-B973-2C9446ED73B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F7C-2A1A-4CFC-BE59-3EC3A454D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724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FBB2-DD6B-465E-B973-2C9446ED73B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F7C-2A1A-4CFC-BE59-3EC3A454D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53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FBB2-DD6B-465E-B973-2C9446ED73B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F7C-2A1A-4CFC-BE59-3EC3A454D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163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6420"/>
            <a:ext cx="4876383" cy="1982470"/>
          </a:xfrm>
        </p:spPr>
        <p:txBody>
          <a:bodyPr anchor="b"/>
          <a:lstStyle>
            <a:lvl1pPr>
              <a:defRPr sz="396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223310"/>
            <a:ext cx="7654171" cy="6037880"/>
          </a:xfrm>
        </p:spPr>
        <p:txBody>
          <a:bodyPr/>
          <a:lstStyle>
            <a:lvl1pPr>
              <a:defRPr sz="3964"/>
            </a:lvl1pPr>
            <a:lvl2pPr>
              <a:defRPr sz="3469"/>
            </a:lvl2pPr>
            <a:lvl3pPr>
              <a:defRPr sz="2973"/>
            </a:lvl3pPr>
            <a:lvl4pPr>
              <a:defRPr sz="2478"/>
            </a:lvl4pPr>
            <a:lvl5pPr>
              <a:defRPr sz="2478"/>
            </a:lvl5pPr>
            <a:lvl6pPr>
              <a:defRPr sz="2478"/>
            </a:lvl6pPr>
            <a:lvl7pPr>
              <a:defRPr sz="2478"/>
            </a:lvl7pPr>
            <a:lvl8pPr>
              <a:defRPr sz="2478"/>
            </a:lvl8pPr>
            <a:lvl9pPr>
              <a:defRPr sz="247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2548890"/>
            <a:ext cx="4876383" cy="4722134"/>
          </a:xfrm>
        </p:spPr>
        <p:txBody>
          <a:bodyPr/>
          <a:lstStyle>
            <a:lvl1pPr marL="0" indent="0">
              <a:buNone/>
              <a:defRPr sz="1982"/>
            </a:lvl1pPr>
            <a:lvl2pPr marL="566425" indent="0">
              <a:buNone/>
              <a:defRPr sz="1734"/>
            </a:lvl2pPr>
            <a:lvl3pPr marL="1132850" indent="0">
              <a:buNone/>
              <a:defRPr sz="1487"/>
            </a:lvl3pPr>
            <a:lvl4pPr marL="1699275" indent="0">
              <a:buNone/>
              <a:defRPr sz="1239"/>
            </a:lvl4pPr>
            <a:lvl5pPr marL="2265700" indent="0">
              <a:buNone/>
              <a:defRPr sz="1239"/>
            </a:lvl5pPr>
            <a:lvl6pPr marL="2832125" indent="0">
              <a:buNone/>
              <a:defRPr sz="1239"/>
            </a:lvl6pPr>
            <a:lvl7pPr marL="3398550" indent="0">
              <a:buNone/>
              <a:defRPr sz="1239"/>
            </a:lvl7pPr>
            <a:lvl8pPr marL="3964976" indent="0">
              <a:buNone/>
              <a:defRPr sz="1239"/>
            </a:lvl8pPr>
            <a:lvl9pPr marL="4531401" indent="0">
              <a:buNone/>
              <a:defRPr sz="123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FBB2-DD6B-465E-B973-2C9446ED73B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F7C-2A1A-4CFC-BE59-3EC3A454D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05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6420"/>
            <a:ext cx="4876383" cy="1982470"/>
          </a:xfrm>
        </p:spPr>
        <p:txBody>
          <a:bodyPr anchor="b"/>
          <a:lstStyle>
            <a:lvl1pPr>
              <a:defRPr sz="396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223310"/>
            <a:ext cx="7654171" cy="6037880"/>
          </a:xfrm>
        </p:spPr>
        <p:txBody>
          <a:bodyPr anchor="t"/>
          <a:lstStyle>
            <a:lvl1pPr marL="0" indent="0">
              <a:buNone/>
              <a:defRPr sz="3964"/>
            </a:lvl1pPr>
            <a:lvl2pPr marL="566425" indent="0">
              <a:buNone/>
              <a:defRPr sz="3469"/>
            </a:lvl2pPr>
            <a:lvl3pPr marL="1132850" indent="0">
              <a:buNone/>
              <a:defRPr sz="2973"/>
            </a:lvl3pPr>
            <a:lvl4pPr marL="1699275" indent="0">
              <a:buNone/>
              <a:defRPr sz="2478"/>
            </a:lvl4pPr>
            <a:lvl5pPr marL="2265700" indent="0">
              <a:buNone/>
              <a:defRPr sz="2478"/>
            </a:lvl5pPr>
            <a:lvl6pPr marL="2832125" indent="0">
              <a:buNone/>
              <a:defRPr sz="2478"/>
            </a:lvl6pPr>
            <a:lvl7pPr marL="3398550" indent="0">
              <a:buNone/>
              <a:defRPr sz="2478"/>
            </a:lvl7pPr>
            <a:lvl8pPr marL="3964976" indent="0">
              <a:buNone/>
              <a:defRPr sz="2478"/>
            </a:lvl8pPr>
            <a:lvl9pPr marL="4531401" indent="0">
              <a:buNone/>
              <a:defRPr sz="247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2548890"/>
            <a:ext cx="4876383" cy="4722134"/>
          </a:xfrm>
        </p:spPr>
        <p:txBody>
          <a:bodyPr/>
          <a:lstStyle>
            <a:lvl1pPr marL="0" indent="0">
              <a:buNone/>
              <a:defRPr sz="1982"/>
            </a:lvl1pPr>
            <a:lvl2pPr marL="566425" indent="0">
              <a:buNone/>
              <a:defRPr sz="1734"/>
            </a:lvl2pPr>
            <a:lvl3pPr marL="1132850" indent="0">
              <a:buNone/>
              <a:defRPr sz="1487"/>
            </a:lvl3pPr>
            <a:lvl4pPr marL="1699275" indent="0">
              <a:buNone/>
              <a:defRPr sz="1239"/>
            </a:lvl4pPr>
            <a:lvl5pPr marL="2265700" indent="0">
              <a:buNone/>
              <a:defRPr sz="1239"/>
            </a:lvl5pPr>
            <a:lvl6pPr marL="2832125" indent="0">
              <a:buNone/>
              <a:defRPr sz="1239"/>
            </a:lvl6pPr>
            <a:lvl7pPr marL="3398550" indent="0">
              <a:buNone/>
              <a:defRPr sz="1239"/>
            </a:lvl7pPr>
            <a:lvl8pPr marL="3964976" indent="0">
              <a:buNone/>
              <a:defRPr sz="1239"/>
            </a:lvl8pPr>
            <a:lvl9pPr marL="4531401" indent="0">
              <a:buNone/>
              <a:defRPr sz="123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FBB2-DD6B-465E-B973-2C9446ED73B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F7C-2A1A-4CFC-BE59-3EC3A454D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66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FBB2-DD6B-465E-B973-2C9446ED73B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F7C-2A1A-4CFC-BE59-3EC3A454D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524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5" y="452349"/>
            <a:ext cx="3260110" cy="720022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5" y="452349"/>
            <a:ext cx="9591338" cy="720022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FBB2-DD6B-465E-B973-2C9446ED73B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F7C-2A1A-4CFC-BE59-3EC3A454D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08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452350"/>
            <a:ext cx="13040439" cy="1642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261747"/>
            <a:ext cx="13040439" cy="5390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7874812"/>
            <a:ext cx="3401854" cy="4523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DFBB2-DD6B-465E-B973-2C9446ED73B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7874812"/>
            <a:ext cx="5102781" cy="4523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7874812"/>
            <a:ext cx="3401854" cy="4523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00F7C-2A1A-4CFC-BE59-3EC3A454D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32850" rtl="0" eaLnBrk="1" latinLnBrk="0" hangingPunct="1">
        <a:lnSpc>
          <a:spcPct val="90000"/>
        </a:lnSpc>
        <a:spcBef>
          <a:spcPct val="0"/>
        </a:spcBef>
        <a:buNone/>
        <a:defRPr sz="54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213" indent="-283213" algn="l" defTabSz="1132850" rtl="0" eaLnBrk="1" latinLnBrk="0" hangingPunct="1">
        <a:lnSpc>
          <a:spcPct val="90000"/>
        </a:lnSpc>
        <a:spcBef>
          <a:spcPts val="1239"/>
        </a:spcBef>
        <a:buFont typeface="Arial" panose="020B0604020202020204" pitchFamily="34" charset="0"/>
        <a:buChar char="•"/>
        <a:defRPr sz="3469" kern="1200">
          <a:solidFill>
            <a:schemeClr val="tx1"/>
          </a:solidFill>
          <a:latin typeface="+mn-lt"/>
          <a:ea typeface="+mn-ea"/>
          <a:cs typeface="+mn-cs"/>
        </a:defRPr>
      </a:lvl1pPr>
      <a:lvl2pPr marL="849638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973" kern="1200">
          <a:solidFill>
            <a:schemeClr val="tx1"/>
          </a:solidFill>
          <a:latin typeface="+mn-lt"/>
          <a:ea typeface="+mn-ea"/>
          <a:cs typeface="+mn-cs"/>
        </a:defRPr>
      </a:lvl2pPr>
      <a:lvl3pPr marL="1416063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478" kern="1200">
          <a:solidFill>
            <a:schemeClr val="tx1"/>
          </a:solidFill>
          <a:latin typeface="+mn-lt"/>
          <a:ea typeface="+mn-ea"/>
          <a:cs typeface="+mn-cs"/>
        </a:defRPr>
      </a:lvl3pPr>
      <a:lvl4pPr marL="1982488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4pPr>
      <a:lvl5pPr marL="2548913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5pPr>
      <a:lvl6pPr marL="3115338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6pPr>
      <a:lvl7pPr marL="3681763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7pPr>
      <a:lvl8pPr marL="4248188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8pPr>
      <a:lvl9pPr marL="4814613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1pPr>
      <a:lvl2pPr marL="566425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2pPr>
      <a:lvl3pPr marL="1132850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3pPr>
      <a:lvl4pPr marL="1699275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4pPr>
      <a:lvl5pPr marL="2265700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5pPr>
      <a:lvl6pPr marL="2832125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6pPr>
      <a:lvl7pPr marL="3398550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7pPr>
      <a:lvl8pPr marL="3964976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8pPr>
      <a:lvl9pPr marL="4531401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rudvsem.ru/help/login" TargetMode="External"/><Relationship Id="rId4" Type="http://schemas.openxmlformats.org/officeDocument/2006/relationships/hyperlink" Target="https://konkurs.trudvsem.ru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ТА!!!!!!!\Администрация\КОМАНДА 47\ЭЛЕМЕНТЫ ФС\паттерн\паттерн 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928306" y="-3"/>
            <a:ext cx="13191041" cy="634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РАБОТА!!!!!!!\Администрация\КОМАНДА 47\ЭЛЕМЕНТЫ ФС\логотип\лого 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06" y="5516392"/>
            <a:ext cx="2294803" cy="229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75709" y="5601323"/>
            <a:ext cx="101153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3EBA"/>
                </a:solidFill>
                <a:latin typeface="PP Pangram Sans Narrow" pitchFamily="50" charset="-52"/>
              </a:rPr>
              <a:t>Всероссийский конкурс профессионального мастерства «Лучший по профессии» 2026 года </a:t>
            </a:r>
            <a:endParaRPr lang="ru-RU" sz="2800" b="1" dirty="0" smtClean="0">
              <a:solidFill>
                <a:srgbClr val="003EBA"/>
              </a:solidFill>
              <a:latin typeface="PP Pangram Sans Narrow" pitchFamily="50" charset="-52"/>
            </a:endParaRPr>
          </a:p>
          <a:p>
            <a:r>
              <a:rPr lang="ru-RU" sz="2800" b="1" dirty="0" smtClean="0">
                <a:solidFill>
                  <a:srgbClr val="003EBA"/>
                </a:solidFill>
                <a:latin typeface="PP Pangram Sans Narrow" pitchFamily="50" charset="-52"/>
              </a:rPr>
              <a:t>в </a:t>
            </a:r>
            <a:r>
              <a:rPr lang="ru-RU" sz="2800" b="1" dirty="0">
                <a:solidFill>
                  <a:srgbClr val="003EBA"/>
                </a:solidFill>
                <a:latin typeface="PP Pangram Sans Narrow" pitchFamily="50" charset="-52"/>
              </a:rPr>
              <a:t>Ленинградской области </a:t>
            </a:r>
            <a:endParaRPr lang="ru-RU" sz="2400" b="1" dirty="0">
              <a:solidFill>
                <a:srgbClr val="FF0000"/>
              </a:solidFill>
              <a:latin typeface="PP Pangram Sans Narrow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39166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"/>
            <a:ext cx="15124113" cy="850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" y="134561"/>
            <a:ext cx="14840607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587290" y="7926881"/>
            <a:ext cx="301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PP Pangram Sans Narrow" pitchFamily="50" charset="-52"/>
              </a:rPr>
              <a:t>2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41069" y="300649"/>
            <a:ext cx="100776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«Лучший по профессии»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D705A28-1EF2-4013-F929-81504518043E}"/>
              </a:ext>
            </a:extLst>
          </p:cNvPr>
          <p:cNvSpPr txBox="1"/>
          <p:nvPr/>
        </p:nvSpPr>
        <p:spPr>
          <a:xfrm>
            <a:off x="598050" y="1684179"/>
            <a:ext cx="1389675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«Лучший по профессии» проводится с целью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повышения престижа рабочих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профессий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популяризации профессионального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мастерства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выявления и поддержки лучших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обмена профессиональным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опытом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развития кадрового потенциала регионов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33817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Администратор\Desktop\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"/>
            <a:ext cx="15124113" cy="850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" y="134561"/>
            <a:ext cx="14840607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576068" y="7926881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PP Pangram Sans Narrow" pitchFamily="50" charset="-52"/>
              </a:rPr>
              <a:t>3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41069" y="300649"/>
            <a:ext cx="100776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конкурса в Ленинградской области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38C9DBA-3AEF-9CD1-00FA-727C93FB54B4}"/>
              </a:ext>
            </a:extLst>
          </p:cNvPr>
          <p:cNvSpPr txBox="1"/>
          <p:nvPr/>
        </p:nvSpPr>
        <p:spPr>
          <a:xfrm>
            <a:off x="364134" y="1443819"/>
            <a:ext cx="14364586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2026 году комитет по труду и занятости населения Ленинградской области организует региональный этап конкурса по 4 номинациям: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Повар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Механизатор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Ветеринарный фельдшер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Фрезеровщик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A83EF4F-3491-549B-5015-5B2CBDACB34E}"/>
              </a:ext>
            </a:extLst>
          </p:cNvPr>
          <p:cNvSpPr txBox="1"/>
          <p:nvPr/>
        </p:nvSpPr>
        <p:spPr>
          <a:xfrm>
            <a:off x="364134" y="3987348"/>
            <a:ext cx="588781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регионального этапа конкурса примет участие на федеральном этапе Всероссийского конкурса «Лучший по профессии» и поборется за денежные призы: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место – 1 000 000 рублей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место – 500 000 рублей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место – 300 000 рублей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6502F91-1EC8-D834-5A38-3508D5E5771D}"/>
              </a:ext>
            </a:extLst>
          </p:cNvPr>
          <p:cNvSpPr txBox="1"/>
          <p:nvPr/>
        </p:nvSpPr>
        <p:spPr>
          <a:xfrm>
            <a:off x="7579894" y="4015952"/>
            <a:ext cx="703490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федеральном этапе — это возможность: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представить Ленинградскую область на всероссийском уровне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продемонстрировать высокий уровень профессионального мастерства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повысить престиж профессии и предприятия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получить денежное вознаграждение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6144602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2AA1808-882A-FD73-7096-A32EF5152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Администратор\Desktop\фон.jpg">
            <a:extLst>
              <a:ext uri="{FF2B5EF4-FFF2-40B4-BE49-F238E27FC236}">
                <a16:creationId xmlns="" xmlns:a16="http://schemas.microsoft.com/office/drawing/2014/main" id="{3CF2A4C7-A189-784D-CFDB-07477939B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"/>
            <a:ext cx="15124113" cy="850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>
            <a:extLst>
              <a:ext uri="{FF2B5EF4-FFF2-40B4-BE49-F238E27FC236}">
                <a16:creationId xmlns="" xmlns:a16="http://schemas.microsoft.com/office/drawing/2014/main" id="{BF8B5F1F-AEDC-A127-AC6E-6A75A442C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" y="134561"/>
            <a:ext cx="14840607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8D95041-773C-4BF3-8791-B72344D0916F}"/>
              </a:ext>
            </a:extLst>
          </p:cNvPr>
          <p:cNvSpPr txBox="1"/>
          <p:nvPr/>
        </p:nvSpPr>
        <p:spPr>
          <a:xfrm>
            <a:off x="14576069" y="792688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PP Pangram Sans Narrow" pitchFamily="50" charset="-52"/>
              </a:rPr>
              <a:t>4</a:t>
            </a:r>
            <a:endParaRPr lang="ru-RU" dirty="0">
              <a:solidFill>
                <a:schemeClr val="bg1"/>
              </a:solidFill>
              <a:latin typeface="PP Pangram Sans Narrow" pitchFamily="50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601BFD8-0217-B577-B418-CDE237746848}"/>
              </a:ext>
            </a:extLst>
          </p:cNvPr>
          <p:cNvSpPr/>
          <p:nvPr/>
        </p:nvSpPr>
        <p:spPr>
          <a:xfrm>
            <a:off x="2541069" y="300649"/>
            <a:ext cx="100776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«Лучший по профессии»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номинации «Повар»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E3DFFCC-BE0C-B50F-08C0-0869D17CA4A8}"/>
              </a:ext>
            </a:extLst>
          </p:cNvPr>
          <p:cNvSpPr txBox="1"/>
          <p:nvPr/>
        </p:nvSpPr>
        <p:spPr>
          <a:xfrm>
            <a:off x="598050" y="1870309"/>
            <a:ext cx="1389675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этап конкурса в номинации «Повар» состоится:</a:t>
            </a:r>
          </a:p>
          <a:p>
            <a:pPr algn="ctr"/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2026 года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Агропромышленного факультета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Гатчинского государственного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университета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(Ленинградская область, Гатчинский муниципальный округ, пос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Елизаветино)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участию в конкурсе допускаются: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граждане Российской Федерации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достигшие возраста 18 лет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имеющие профессиональный опыт работы по профессии «повар» не менее 3 лет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работающие на предприятиях общественного питания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должны обладать профессиональными навыками и практическим опытом в своей сфере.</a:t>
            </a:r>
          </a:p>
        </p:txBody>
      </p:sp>
    </p:spTree>
    <p:extLst>
      <p:ext uri="{BB962C8B-B14F-4D97-AF65-F5344CB8AC3E}">
        <p14:creationId xmlns:p14="http://schemas.microsoft.com/office/powerpoint/2010/main" val="150218544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286CF5-0004-8C69-8CB4-3B67DCA8F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Администратор\Desktop\фон.jpg">
            <a:extLst>
              <a:ext uri="{FF2B5EF4-FFF2-40B4-BE49-F238E27FC236}">
                <a16:creationId xmlns="" xmlns:a16="http://schemas.microsoft.com/office/drawing/2014/main" id="{4374E4B1-8EE2-6A0C-85E4-4D89335F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"/>
            <a:ext cx="15124113" cy="850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>
            <a:extLst>
              <a:ext uri="{FF2B5EF4-FFF2-40B4-BE49-F238E27FC236}">
                <a16:creationId xmlns="" xmlns:a16="http://schemas.microsoft.com/office/drawing/2014/main" id="{E71C66A9-F290-944D-E0E8-546687F8C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" y="134561"/>
            <a:ext cx="14840607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E3FC1B3-1004-C77B-BA90-844A0587D4C8}"/>
              </a:ext>
            </a:extLst>
          </p:cNvPr>
          <p:cNvSpPr txBox="1"/>
          <p:nvPr/>
        </p:nvSpPr>
        <p:spPr>
          <a:xfrm>
            <a:off x="14576069" y="792688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PP Pangram Sans Narrow" pitchFamily="50" charset="-52"/>
              </a:rPr>
              <a:t>5</a:t>
            </a:r>
            <a:endParaRPr lang="ru-RU" dirty="0">
              <a:solidFill>
                <a:schemeClr val="bg1"/>
              </a:solidFill>
              <a:latin typeface="PP Pangram Sans Narrow" pitchFamily="50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4465546-F19A-D273-2D0F-A51F686F6ECF}"/>
              </a:ext>
            </a:extLst>
          </p:cNvPr>
          <p:cNvSpPr/>
          <p:nvPr/>
        </p:nvSpPr>
        <p:spPr>
          <a:xfrm>
            <a:off x="2541069" y="300649"/>
            <a:ext cx="100776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документов для подачи на конкурс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6876D7E-D0F3-B544-7E59-6255766CB16C}"/>
              </a:ext>
            </a:extLst>
          </p:cNvPr>
          <p:cNvSpPr txBox="1"/>
          <p:nvPr/>
        </p:nvSpPr>
        <p:spPr>
          <a:xfrm>
            <a:off x="523622" y="1068999"/>
            <a:ext cx="13896753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конкурсе может подать сам специалист (участник) либо за него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подать представитель организации, в которой он работает.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и документы для участия в Конкурсе представляются единоразово на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региональном этапе в электронном виде через портал «Работа России»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https://konkurs.trudvsem.ru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Заявки и документы Победителей региональных этапов автоматически перейдут на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этап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подачи заявок: с 1 по 12 апреля 2026 года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участника конкурса должен быть зарегистрирован на портале «Работа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России»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trudvsem.ru/help/login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60095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286CF5-0004-8C69-8CB4-3B67DCA8F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Администратор\Desktop\фон.jpg">
            <a:extLst>
              <a:ext uri="{FF2B5EF4-FFF2-40B4-BE49-F238E27FC236}">
                <a16:creationId xmlns="" xmlns:a16="http://schemas.microsoft.com/office/drawing/2014/main" id="{4374E4B1-8EE2-6A0C-85E4-4D89335F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"/>
            <a:ext cx="15124113" cy="850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>
            <a:extLst>
              <a:ext uri="{FF2B5EF4-FFF2-40B4-BE49-F238E27FC236}">
                <a16:creationId xmlns="" xmlns:a16="http://schemas.microsoft.com/office/drawing/2014/main" id="{E71C66A9-F290-944D-E0E8-546687F8C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" y="134561"/>
            <a:ext cx="14840607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E3FC1B3-1004-C77B-BA90-844A0587D4C8}"/>
              </a:ext>
            </a:extLst>
          </p:cNvPr>
          <p:cNvSpPr txBox="1"/>
          <p:nvPr/>
        </p:nvSpPr>
        <p:spPr>
          <a:xfrm>
            <a:off x="14576069" y="792688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PP Pangram Sans Narrow" pitchFamily="50" charset="-52"/>
              </a:rPr>
              <a:t>6</a:t>
            </a:r>
            <a:endParaRPr lang="ru-RU" dirty="0">
              <a:solidFill>
                <a:schemeClr val="bg1"/>
              </a:solidFill>
              <a:latin typeface="PP Pangram Sans Narrow" pitchFamily="50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4465546-F19A-D273-2D0F-A51F686F6ECF}"/>
              </a:ext>
            </a:extLst>
          </p:cNvPr>
          <p:cNvSpPr/>
          <p:nvPr/>
        </p:nvSpPr>
        <p:spPr>
          <a:xfrm>
            <a:off x="2541069" y="300649"/>
            <a:ext cx="100776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этап по номинации «Повар»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6876D7E-D0F3-B544-7E59-6255766CB16C}"/>
              </a:ext>
            </a:extLst>
          </p:cNvPr>
          <p:cNvSpPr txBox="1"/>
          <p:nvPr/>
        </p:nvSpPr>
        <p:spPr>
          <a:xfrm>
            <a:off x="523622" y="1068999"/>
            <a:ext cx="13896753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конкурса состоит из 2 частей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часть: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решение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кейсов 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часть: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«Холодная закуска из рыбы»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чёрный ящик – два вида рыбы)</a:t>
            </a:r>
          </a:p>
          <a:p>
            <a:pPr algn="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«Горячее блюдо из мяса»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чёрный ящик – два вида мяса)</a:t>
            </a:r>
          </a:p>
          <a:p>
            <a:pPr algn="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Панкейк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16276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9698E65-2CBC-E9D1-D7B2-FAABE761B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Администратор\Desktop\фон.jpg">
            <a:extLst>
              <a:ext uri="{FF2B5EF4-FFF2-40B4-BE49-F238E27FC236}">
                <a16:creationId xmlns="" xmlns:a16="http://schemas.microsoft.com/office/drawing/2014/main" id="{B89FB48E-8EBC-2C94-2AED-AF9B09E1B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"/>
            <a:ext cx="15124113" cy="850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>
            <a:extLst>
              <a:ext uri="{FF2B5EF4-FFF2-40B4-BE49-F238E27FC236}">
                <a16:creationId xmlns="" xmlns:a16="http://schemas.microsoft.com/office/drawing/2014/main" id="{02328AF6-F4A3-E579-A076-EA453B268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" y="134561"/>
            <a:ext cx="14840607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126FC40-E415-EAEF-0579-49A4C00DE74D}"/>
              </a:ext>
            </a:extLst>
          </p:cNvPr>
          <p:cNvSpPr txBox="1"/>
          <p:nvPr/>
        </p:nvSpPr>
        <p:spPr>
          <a:xfrm>
            <a:off x="14576068" y="7926881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PP Pangram Sans Narrow" pitchFamily="50" charset="-52"/>
              </a:rPr>
              <a:t>7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A2AB88A-7920-D59A-D7D2-095B9EB178EB}"/>
              </a:ext>
            </a:extLst>
          </p:cNvPr>
          <p:cNvSpPr/>
          <p:nvPr/>
        </p:nvSpPr>
        <p:spPr>
          <a:xfrm>
            <a:off x="2541069" y="300649"/>
            <a:ext cx="100776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документов для подачи на конкурс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2FE4573-EC37-494B-C145-C9A903CEC147}"/>
              </a:ext>
            </a:extLst>
          </p:cNvPr>
          <p:cNvSpPr txBox="1"/>
          <p:nvPr/>
        </p:nvSpPr>
        <p:spPr>
          <a:xfrm>
            <a:off x="523622" y="1068999"/>
            <a:ext cx="13896753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среднем профессиональном или высшем образовании (участника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Справка-характеристика (описание профессиональных достижений, заслуг, стажа, квалификации и участия в конкурсах. Заверяется подписью руководителя и печатью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об отсутствии дисциплинарных взысканий (Подтверждение от работодателя, что у конкурсанта нет дисциплинарных взысканий за последний год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Копии наград и дипломов (Грамоты, благодарности (при наличии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 на обработку персональных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сопровождающих лицах           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59410317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317DF82-A24A-E0FA-03FD-63AEE810D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Администратор\Desktop\фон.jpg">
            <a:extLst>
              <a:ext uri="{FF2B5EF4-FFF2-40B4-BE49-F238E27FC236}">
                <a16:creationId xmlns="" xmlns:a16="http://schemas.microsoft.com/office/drawing/2014/main" id="{4C0262A8-A09F-B561-D323-514331984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850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>
            <a:extLst>
              <a:ext uri="{FF2B5EF4-FFF2-40B4-BE49-F238E27FC236}">
                <a16:creationId xmlns="" xmlns:a16="http://schemas.microsoft.com/office/drawing/2014/main" id="{6F9B0B0C-A437-3F7B-5333-507368767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" y="134561"/>
            <a:ext cx="14840607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002B163-6F11-E491-BF81-5DDB595276BD}"/>
              </a:ext>
            </a:extLst>
          </p:cNvPr>
          <p:cNvSpPr txBox="1"/>
          <p:nvPr/>
        </p:nvSpPr>
        <p:spPr>
          <a:xfrm>
            <a:off x="14576068" y="7926881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PP Pangram Sans Narrow" pitchFamily="50" charset="-52"/>
              </a:rPr>
              <a:t>8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0213A3C-26E9-349B-3A81-EC093E3AD5CC}"/>
              </a:ext>
            </a:extLst>
          </p:cNvPr>
          <p:cNvSpPr/>
          <p:nvPr/>
        </p:nvSpPr>
        <p:spPr>
          <a:xfrm>
            <a:off x="2541069" y="300649"/>
            <a:ext cx="100776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«Лучший по профессии»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0E445E1-30C2-22A3-C9A1-9B0EF854D00F}"/>
              </a:ext>
            </a:extLst>
          </p:cNvPr>
          <p:cNvSpPr txBox="1"/>
          <p:nvPr/>
        </p:nvSpPr>
        <p:spPr>
          <a:xfrm>
            <a:off x="362758" y="1873564"/>
            <a:ext cx="1389675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Просим оказать содействие: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в информировании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предприятий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в привлечении потенциальных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в направлении лучших специалистов для участия в конкурсе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позволит достойно представить Ленинградскую область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уровне!                                                                                                                                                              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78810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1648981-9516-1C1A-9E31-05BF9A5AA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Администратор\Desktop\фон.jpg">
            <a:extLst>
              <a:ext uri="{FF2B5EF4-FFF2-40B4-BE49-F238E27FC236}">
                <a16:creationId xmlns="" xmlns:a16="http://schemas.microsoft.com/office/drawing/2014/main" id="{CE540F4C-BC04-497E-21CF-F89AC2A07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124113" cy="850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esktop\логого.png">
            <a:extLst>
              <a:ext uri="{FF2B5EF4-FFF2-40B4-BE49-F238E27FC236}">
                <a16:creationId xmlns="" xmlns:a16="http://schemas.microsoft.com/office/drawing/2014/main" id="{508BCB31-AC37-6FDD-13E9-6ED44CD8A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" y="134561"/>
            <a:ext cx="14840607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B861E40-B24D-3945-9A12-FFA27C12F70F}"/>
              </a:ext>
            </a:extLst>
          </p:cNvPr>
          <p:cNvSpPr txBox="1"/>
          <p:nvPr/>
        </p:nvSpPr>
        <p:spPr>
          <a:xfrm>
            <a:off x="14576068" y="7926881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PP Pangram Sans Narrow" pitchFamily="50" charset="-52"/>
              </a:rPr>
              <a:t>9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DCF79DB-C503-AF2C-A3CF-CDD41261F357}"/>
              </a:ext>
            </a:extLst>
          </p:cNvPr>
          <p:cNvSpPr/>
          <p:nvPr/>
        </p:nvSpPr>
        <p:spPr>
          <a:xfrm>
            <a:off x="2541069" y="300649"/>
            <a:ext cx="100776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CC179E0-6EB6-C067-25A2-F500D15F7025}"/>
              </a:ext>
            </a:extLst>
          </p:cNvPr>
          <p:cNvSpPr txBox="1"/>
          <p:nvPr/>
        </p:nvSpPr>
        <p:spPr>
          <a:xfrm>
            <a:off x="362758" y="1873564"/>
            <a:ext cx="1389675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участия в конкурсе: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Санникова Елена Александровна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начальник отдела охраны труда и социального партнерства комитета по труду и занятости населения Ленинградской области -               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(812)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539-47-34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Скиба Владислав Сергеевич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главный специалист отдела охраны труда и социального партнерства комитета по труду и занятости населения Ленинградской области -                     +7 921 403 40 18         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4948696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4682</TotalTime>
  <Words>505</Words>
  <Application>Microsoft Office PowerPoint</Application>
  <PresentationFormat>Произвольный</PresentationFormat>
  <Paragraphs>114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aliona.bastron@yandex.ru</dc:creator>
  <cp:lastModifiedBy>Кристина Сергеевна Лоскутова</cp:lastModifiedBy>
  <cp:revision>293</cp:revision>
  <dcterms:created xsi:type="dcterms:W3CDTF">2020-11-20T09:27:25Z</dcterms:created>
  <dcterms:modified xsi:type="dcterms:W3CDTF">2026-03-12T13:57:43Z</dcterms:modified>
</cp:coreProperties>
</file>